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b617de7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b617de7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b617de76d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b617de76d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b617de76d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b617de76d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b617de76d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b617de76d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b617de76d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b617de76d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b617de76d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b617de76d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b617de76d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b617de76d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b617de76d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b617de76d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b617de76d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b617de76d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b617de76d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b617de76d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b617de76d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b617de76d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91aca9b0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91aca9b0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b617de76d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b617de76d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b617de76d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b617de76d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b617de76d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b617de76d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b617de76d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b617de76d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b617de76d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b617de76d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b617de76d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b617de76d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91aca9b0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91aca9b0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91aca9b0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91aca9b0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91aca9b0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91aca9b0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b617de76d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b617de76d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b617de76d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b617de76d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b617de76d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b617de76d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617de76d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617de76d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스크립트 수집 목적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축구의 상황분류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해설 data로써 스크립트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api</a:t>
            </a:r>
            <a:r>
              <a:rPr lang="ko" sz="2400"/>
              <a:t> 규칙_볼아웃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>
                <a:solidFill>
                  <a:srgbClr val="666666"/>
                </a:solidFill>
              </a:rPr>
              <a:t>볼아웃</a:t>
            </a:r>
            <a:r>
              <a:rPr lang="ko">
                <a:solidFill>
                  <a:srgbClr val="666666"/>
                </a:solidFill>
              </a:rPr>
              <a:t> 정의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공이 </a:t>
            </a:r>
            <a:r>
              <a:rPr lang="ko" sz="1800">
                <a:solidFill>
                  <a:srgbClr val="FF0000"/>
                </a:solidFill>
              </a:rPr>
              <a:t>볼아웃 지역</a:t>
            </a:r>
            <a:r>
              <a:rPr lang="ko" sz="1800">
                <a:solidFill>
                  <a:srgbClr val="666666"/>
                </a:solidFill>
              </a:rPr>
              <a:t>으로 </a:t>
            </a:r>
            <a:r>
              <a:rPr lang="ko" sz="1800">
                <a:solidFill>
                  <a:srgbClr val="FF0000"/>
                </a:solidFill>
              </a:rPr>
              <a:t>나감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파울 구현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볼아웃 지역 파악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공이 볼아웃 지역에 있는지 파악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4224275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api</a:t>
            </a:r>
            <a:r>
              <a:rPr lang="ko" sz="2400"/>
              <a:t> 규칙_코너킥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>
                <a:solidFill>
                  <a:srgbClr val="666666"/>
                </a:solidFill>
              </a:rPr>
              <a:t>코너킥</a:t>
            </a:r>
            <a:r>
              <a:rPr lang="ko">
                <a:solidFill>
                  <a:srgbClr val="666666"/>
                </a:solidFill>
              </a:rPr>
              <a:t> 정의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FF0000"/>
                </a:solidFill>
              </a:rPr>
              <a:t>볼 아웃</a:t>
            </a:r>
            <a:r>
              <a:rPr lang="ko" sz="1800">
                <a:solidFill>
                  <a:srgbClr val="666666"/>
                </a:solidFill>
              </a:rPr>
              <a:t>시 </a:t>
            </a:r>
            <a:r>
              <a:rPr lang="ko" sz="1800">
                <a:solidFill>
                  <a:srgbClr val="FF0000"/>
                </a:solidFill>
              </a:rPr>
              <a:t>재시작</a:t>
            </a:r>
            <a:r>
              <a:rPr lang="ko" sz="1800">
                <a:solidFill>
                  <a:srgbClr val="666666"/>
                </a:solidFill>
              </a:rPr>
              <a:t>하는 상태</a:t>
            </a:r>
            <a:endParaRPr sz="1800"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공격 코너킥과 수비 코너킥이 존재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파울 구현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포지션에 로봇들이 위치하는지 파악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api를 통해 코너킥 신호를 받은 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공과 플레이어가 공격 혹은 수비 코너킥의 해당 좌표에 위치해 있는지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파악</a:t>
            </a: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3919475" cy="212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98365"/>
            <a:ext cx="3919475" cy="209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api</a:t>
            </a:r>
            <a:r>
              <a:rPr lang="ko" sz="2400"/>
              <a:t> 규칙_퇴장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>
                <a:solidFill>
                  <a:srgbClr val="666666"/>
                </a:solidFill>
              </a:rPr>
              <a:t>퇴장</a:t>
            </a:r>
            <a:r>
              <a:rPr lang="ko">
                <a:solidFill>
                  <a:srgbClr val="666666"/>
                </a:solidFill>
              </a:rPr>
              <a:t> 정의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로봇이 퇴장되는 경우 </a:t>
            </a:r>
            <a:r>
              <a:rPr lang="ko" sz="1800">
                <a:solidFill>
                  <a:srgbClr val="FF0000"/>
                </a:solidFill>
              </a:rPr>
              <a:t>볼아웃 지역</a:t>
            </a:r>
            <a:r>
              <a:rPr lang="ko" sz="1800">
                <a:solidFill>
                  <a:srgbClr val="666666"/>
                </a:solidFill>
              </a:rPr>
              <a:t>으로 로봇이 </a:t>
            </a:r>
            <a:r>
              <a:rPr lang="ko" sz="1800">
                <a:solidFill>
                  <a:srgbClr val="FF0000"/>
                </a:solidFill>
              </a:rPr>
              <a:t>이동</a:t>
            </a:r>
            <a:endParaRPr sz="1800">
              <a:solidFill>
                <a:srgbClr val="FF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이동불가, 경기장 벗어남, 골지역 패널티로 발생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퇴장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볼 아웃 지역에 있는 로봇 파악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0350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축구 해설</a:t>
            </a:r>
            <a:r>
              <a:rPr lang="ko" sz="2400"/>
              <a:t> 규칙</a:t>
            </a:r>
            <a:r>
              <a:rPr lang="ko" sz="2400"/>
              <a:t>_슛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>
                <a:solidFill>
                  <a:srgbClr val="666666"/>
                </a:solidFill>
              </a:rPr>
              <a:t>슛</a:t>
            </a:r>
            <a:r>
              <a:rPr lang="ko">
                <a:solidFill>
                  <a:srgbClr val="666666"/>
                </a:solidFill>
              </a:rPr>
              <a:t> 정의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플레이어가 공을 터치한 후 </a:t>
            </a:r>
            <a:r>
              <a:rPr lang="ko" sz="1800">
                <a:solidFill>
                  <a:srgbClr val="FF0000"/>
                </a:solidFill>
              </a:rPr>
              <a:t>10프레임의 정보</a:t>
            </a:r>
            <a:r>
              <a:rPr lang="ko" sz="1800">
                <a:solidFill>
                  <a:srgbClr val="666666"/>
                </a:solidFill>
              </a:rPr>
              <a:t>를 이용</a:t>
            </a:r>
            <a:endParaRPr sz="1800"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FF0000"/>
                </a:solidFill>
              </a:rPr>
              <a:t>방향</a:t>
            </a:r>
            <a:r>
              <a:rPr lang="ko" sz="1800">
                <a:solidFill>
                  <a:srgbClr val="666666"/>
                </a:solidFill>
              </a:rPr>
              <a:t>이 골지역</a:t>
            </a:r>
            <a:endParaRPr sz="1800"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일정시간동안 공에 다른 </a:t>
            </a:r>
            <a:r>
              <a:rPr lang="ko" sz="1800">
                <a:solidFill>
                  <a:srgbClr val="FF0000"/>
                </a:solidFill>
              </a:rPr>
              <a:t>충돌이 없어야함</a:t>
            </a:r>
            <a:endParaRPr sz="1800">
              <a:solidFill>
                <a:srgbClr val="FF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일정 </a:t>
            </a:r>
            <a:r>
              <a:rPr lang="ko" sz="1800">
                <a:solidFill>
                  <a:srgbClr val="FF0000"/>
                </a:solidFill>
              </a:rPr>
              <a:t>속도</a:t>
            </a:r>
            <a:r>
              <a:rPr lang="ko" sz="1800">
                <a:solidFill>
                  <a:srgbClr val="666666"/>
                </a:solidFill>
              </a:rPr>
              <a:t> 이상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슛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방향성이 중요하므로 벡터로 처리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골대 선분 구함</a:t>
            </a:r>
            <a:r>
              <a:rPr lang="ko" sz="1800">
                <a:solidFill>
                  <a:schemeClr val="dk1"/>
                </a:solidFill>
              </a:rPr>
              <a:t> abs(y) &lt;= 0.9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공의</a:t>
            </a:r>
            <a:r>
              <a:rPr lang="ko" sz="1800">
                <a:solidFill>
                  <a:schemeClr val="dk1"/>
                </a:solidFill>
              </a:rPr>
              <a:t> x</a:t>
            </a: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좌표의 변화(벡터)에 따라 공의 방향을 체크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공의 연장선과 골대의 교차점을 구함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축구 해설 규칙</a:t>
            </a:r>
            <a:r>
              <a:rPr lang="ko" sz="2400"/>
              <a:t>_시도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>
                <a:solidFill>
                  <a:srgbClr val="666666"/>
                </a:solidFill>
              </a:rPr>
              <a:t>시도</a:t>
            </a:r>
            <a:r>
              <a:rPr lang="ko">
                <a:solidFill>
                  <a:srgbClr val="666666"/>
                </a:solidFill>
              </a:rPr>
              <a:t> 정의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공 </a:t>
            </a:r>
            <a:r>
              <a:rPr lang="ko" sz="1800">
                <a:solidFill>
                  <a:srgbClr val="FF0000"/>
                </a:solidFill>
              </a:rPr>
              <a:t>터치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슛 구현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마지막으로 공을 터치한 선수의 팀과 선수 파악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3919475" cy="2555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축구 해설 규칙</a:t>
            </a:r>
            <a:r>
              <a:rPr lang="ko" sz="2400"/>
              <a:t>_자살골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>
                <a:solidFill>
                  <a:srgbClr val="666666"/>
                </a:solidFill>
              </a:rPr>
              <a:t>자살골 </a:t>
            </a:r>
            <a:r>
              <a:rPr lang="ko">
                <a:solidFill>
                  <a:srgbClr val="666666"/>
                </a:solidFill>
              </a:rPr>
              <a:t>정의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FF0000"/>
                </a:solidFill>
              </a:rPr>
              <a:t>골</a:t>
            </a:r>
            <a:r>
              <a:rPr lang="ko" sz="1800">
                <a:solidFill>
                  <a:srgbClr val="666666"/>
                </a:solidFill>
              </a:rPr>
              <a:t> 그리고</a:t>
            </a:r>
            <a:r>
              <a:rPr lang="ko" sz="1800">
                <a:solidFill>
                  <a:srgbClr val="666666"/>
                </a:solidFill>
              </a:rPr>
              <a:t> </a:t>
            </a:r>
            <a:r>
              <a:rPr lang="ko" sz="1800">
                <a:solidFill>
                  <a:srgbClr val="FF0000"/>
                </a:solidFill>
              </a:rPr>
              <a:t>같은팀</a:t>
            </a:r>
            <a:r>
              <a:rPr lang="ko" sz="1800">
                <a:solidFill>
                  <a:srgbClr val="666666"/>
                </a:solidFill>
              </a:rPr>
              <a:t> 선수의 터치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자살골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골인지 아닌지 체크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골이면 골 넣은 선수 체크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프레임과 골 넣은 선수가 체크된 프레임 사이에 상대선수가 공터치하면 자살골로 체크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23"/>
            <a:ext cx="3162875" cy="23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축구 해설 규칙</a:t>
            </a:r>
            <a:r>
              <a:rPr lang="ko" sz="2400"/>
              <a:t>_블락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>
                <a:solidFill>
                  <a:srgbClr val="666666"/>
                </a:solidFill>
              </a:rPr>
              <a:t>블락</a:t>
            </a:r>
            <a:r>
              <a:rPr lang="ko">
                <a:solidFill>
                  <a:srgbClr val="666666"/>
                </a:solidFill>
              </a:rPr>
              <a:t> 정의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상대선수의 터치 후 </a:t>
            </a:r>
            <a:r>
              <a:rPr lang="ko" sz="1800">
                <a:solidFill>
                  <a:srgbClr val="FF0000"/>
                </a:solidFill>
              </a:rPr>
              <a:t>골키퍼의 공터치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블락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전반전 후반전을 먼저 파악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전반전일 경우 오른쪽 패널티 지역 파악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상대팀 선수 파악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골키퍼의 공터치 파악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블락 판정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축구 해설 규칙</a:t>
            </a:r>
            <a:r>
              <a:rPr lang="ko" sz="2400"/>
              <a:t>_드리블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>
                <a:solidFill>
                  <a:srgbClr val="666666"/>
                </a:solidFill>
              </a:rPr>
              <a:t>드리블</a:t>
            </a:r>
            <a:r>
              <a:rPr lang="ko">
                <a:solidFill>
                  <a:srgbClr val="666666"/>
                </a:solidFill>
              </a:rPr>
              <a:t> 정의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공과 가까운 위치에서 짧은 시간안에 공을 </a:t>
            </a:r>
            <a:r>
              <a:rPr lang="ko" sz="1800">
                <a:solidFill>
                  <a:srgbClr val="FF0000"/>
                </a:solidFill>
              </a:rPr>
              <a:t>재터치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드리블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공터치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0.5초 이내 같은 플레이어 재터치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축구 해설 규칙</a:t>
            </a:r>
            <a:r>
              <a:rPr lang="ko" sz="2400"/>
              <a:t>_숏패스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>
                <a:solidFill>
                  <a:srgbClr val="666666"/>
                </a:solidFill>
              </a:rPr>
              <a:t>숏패스</a:t>
            </a:r>
            <a:r>
              <a:rPr lang="ko">
                <a:solidFill>
                  <a:srgbClr val="666666"/>
                </a:solidFill>
              </a:rPr>
              <a:t> 정의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공과 가까운 위치에서 짧은 시간안에 </a:t>
            </a:r>
            <a:r>
              <a:rPr lang="ko" sz="1800">
                <a:solidFill>
                  <a:srgbClr val="FF0000"/>
                </a:solidFill>
              </a:rPr>
              <a:t>다른 플레이어</a:t>
            </a:r>
            <a:r>
              <a:rPr lang="ko" sz="1800">
                <a:solidFill>
                  <a:srgbClr val="666666"/>
                </a:solidFill>
              </a:rPr>
              <a:t>가 공을 </a:t>
            </a:r>
            <a:r>
              <a:rPr lang="ko" sz="1800">
                <a:solidFill>
                  <a:srgbClr val="FF0000"/>
                </a:solidFill>
              </a:rPr>
              <a:t>재터치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롱패스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공터치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0.5초 이내 같은팀 다른 플레이어 터치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축구 해설 규칙</a:t>
            </a:r>
            <a:r>
              <a:rPr lang="ko" sz="2400"/>
              <a:t>_롱패스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>
                <a:solidFill>
                  <a:srgbClr val="666666"/>
                </a:solidFill>
              </a:rPr>
              <a:t>숏패스 정의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 일정 시간안에 </a:t>
            </a:r>
            <a:r>
              <a:rPr lang="ko" sz="1800">
                <a:solidFill>
                  <a:srgbClr val="FF0000"/>
                </a:solidFill>
              </a:rPr>
              <a:t>같은팀</a:t>
            </a:r>
            <a:r>
              <a:rPr lang="ko" sz="1800">
                <a:solidFill>
                  <a:srgbClr val="666666"/>
                </a:solidFill>
              </a:rPr>
              <a:t>이 공을 </a:t>
            </a:r>
            <a:r>
              <a:rPr lang="ko" sz="1800">
                <a:solidFill>
                  <a:srgbClr val="FF0000"/>
                </a:solidFill>
              </a:rPr>
              <a:t>재터치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롱패스 구현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공터치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0.5초 이후 1초이내 같은팀 터치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3919475" cy="2612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상황분류 flow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7854934" cy="44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축구 해설 규칙</a:t>
            </a:r>
            <a:r>
              <a:rPr lang="ko" sz="2400"/>
              <a:t>_</a:t>
            </a:r>
            <a:r>
              <a:rPr lang="ko" sz="2400"/>
              <a:t>클리어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>
                <a:solidFill>
                  <a:srgbClr val="666666"/>
                </a:solidFill>
              </a:rPr>
              <a:t>클리어</a:t>
            </a:r>
            <a:r>
              <a:rPr lang="ko">
                <a:solidFill>
                  <a:srgbClr val="666666"/>
                </a:solidFill>
              </a:rPr>
              <a:t> 정의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아군 진영에서 상대진영으로 </a:t>
            </a:r>
            <a:r>
              <a:rPr lang="ko" sz="1800">
                <a:solidFill>
                  <a:srgbClr val="FF0000"/>
                </a:solidFill>
              </a:rPr>
              <a:t>공</a:t>
            </a:r>
            <a:r>
              <a:rPr lang="ko" sz="1800">
                <a:solidFill>
                  <a:srgbClr val="666666"/>
                </a:solidFill>
              </a:rPr>
              <a:t>을 </a:t>
            </a:r>
            <a:r>
              <a:rPr lang="ko" sz="1800">
                <a:solidFill>
                  <a:srgbClr val="FF0000"/>
                </a:solidFill>
              </a:rPr>
              <a:t>걷어냄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클리어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공터치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아군 진영 내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공을 상대진영 방향으로 보내고 0.5초 동안 터치없음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해설 출력 알고리즘</a:t>
            </a:r>
            <a:endParaRPr/>
          </a:p>
        </p:txBody>
      </p:sp>
      <p:sp>
        <p:nvSpPr>
          <p:cNvPr id="191" name="Google Shape;191;p33"/>
          <p:cNvSpPr txBox="1"/>
          <p:nvPr>
            <p:ph idx="1" type="body"/>
          </p:nvPr>
        </p:nvSpPr>
        <p:spPr>
          <a:xfrm>
            <a:off x="4196650" y="572700"/>
            <a:ext cx="432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자료구조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algun Gothic"/>
              <a:buAutoNum type="alphaLcPeriod"/>
            </a:pPr>
            <a:r>
              <a:rPr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큐</a:t>
            </a: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lphaL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2초간 데이터 누적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lphaLcPeriod"/>
            </a:pPr>
            <a:r>
              <a:rPr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우선순위</a:t>
            </a: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가장 높은 해설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33"/>
          <p:cNvSpPr/>
          <p:nvPr/>
        </p:nvSpPr>
        <p:spPr>
          <a:xfrm>
            <a:off x="233825" y="910700"/>
            <a:ext cx="8247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슛</a:t>
            </a:r>
            <a:endParaRPr/>
          </a:p>
        </p:txBody>
      </p:sp>
      <p:sp>
        <p:nvSpPr>
          <p:cNvPr id="193" name="Google Shape;193;p33"/>
          <p:cNvSpPr/>
          <p:nvPr/>
        </p:nvSpPr>
        <p:spPr>
          <a:xfrm>
            <a:off x="1321550" y="910700"/>
            <a:ext cx="8247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패스</a:t>
            </a:r>
            <a:endParaRPr/>
          </a:p>
        </p:txBody>
      </p:sp>
      <p:sp>
        <p:nvSpPr>
          <p:cNvPr id="194" name="Google Shape;194;p33"/>
          <p:cNvSpPr/>
          <p:nvPr/>
        </p:nvSpPr>
        <p:spPr>
          <a:xfrm>
            <a:off x="2409275" y="910700"/>
            <a:ext cx="8247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드리블</a:t>
            </a:r>
            <a:endParaRPr/>
          </a:p>
        </p:txBody>
      </p:sp>
      <p:cxnSp>
        <p:nvCxnSpPr>
          <p:cNvPr id="195" name="Google Shape;195;p33"/>
          <p:cNvCxnSpPr>
            <a:stCxn id="192" idx="2"/>
          </p:cNvCxnSpPr>
          <p:nvPr/>
        </p:nvCxnSpPr>
        <p:spPr>
          <a:xfrm>
            <a:off x="646175" y="1280000"/>
            <a:ext cx="387600" cy="7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33"/>
          <p:cNvCxnSpPr/>
          <p:nvPr/>
        </p:nvCxnSpPr>
        <p:spPr>
          <a:xfrm>
            <a:off x="1727750" y="1280000"/>
            <a:ext cx="7500" cy="8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33"/>
          <p:cNvCxnSpPr/>
          <p:nvPr/>
        </p:nvCxnSpPr>
        <p:spPr>
          <a:xfrm flipH="1">
            <a:off x="2510525" y="1280000"/>
            <a:ext cx="298800" cy="78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33"/>
          <p:cNvSpPr/>
          <p:nvPr/>
        </p:nvSpPr>
        <p:spPr>
          <a:xfrm>
            <a:off x="283050" y="2239850"/>
            <a:ext cx="2950800" cy="81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우선순위 : 슛1, 패스2, 드리블3</a:t>
            </a:r>
            <a:endParaRPr/>
          </a:p>
        </p:txBody>
      </p:sp>
      <p:sp>
        <p:nvSpPr>
          <p:cNvPr id="199" name="Google Shape;199;p33"/>
          <p:cNvSpPr/>
          <p:nvPr/>
        </p:nvSpPr>
        <p:spPr>
          <a:xfrm>
            <a:off x="699550" y="3925900"/>
            <a:ext cx="2043000" cy="81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출력 : 슛</a:t>
            </a:r>
            <a:endParaRPr/>
          </a:p>
        </p:txBody>
      </p:sp>
      <p:cxnSp>
        <p:nvCxnSpPr>
          <p:cNvPr id="200" name="Google Shape;200;p33"/>
          <p:cNvCxnSpPr/>
          <p:nvPr/>
        </p:nvCxnSpPr>
        <p:spPr>
          <a:xfrm>
            <a:off x="1729550" y="3068025"/>
            <a:ext cx="3900" cy="6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/>
              <a:t>머신러닝_좌표+벡터기반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9144000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/>
              <a:t>머신러닝_좌표+벡터기반 해설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4181475" cy="45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325" y="572700"/>
            <a:ext cx="4224275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머신러닝_특징선택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6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~21 : </a:t>
            </a:r>
            <a:r>
              <a:rPr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벡터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22~43 </a:t>
            </a:r>
            <a:r>
              <a:rPr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좌표</a:t>
            </a:r>
            <a:endParaRPr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사이킷런 라이브러리 SelectKBest사용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벡터보다 좌표가 스코어가 높음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5100"/>
            <a:ext cx="4224275" cy="44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next step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7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위치 정보 추가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왼쪽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오른쪽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공격 포인트 중앙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공격 포인트 왼쪽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공격 포인트 오른쪽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0" y="654775"/>
            <a:ext cx="44031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직접데이터로 부터 가공한 2차데이터를 활용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 스탯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romanL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슛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romanL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romanL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퇴장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romanL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볼 아웃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romanL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골 파울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1394D"/>
                </a:solidFill>
              </a:rPr>
              <a:t>추출된 문장 분석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3987425" cy="33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4572000" y="4922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31394D"/>
                </a:solidFill>
              </a:rPr>
              <a:t>●</a:t>
            </a:r>
            <a:r>
              <a:rPr lang="ko" sz="1800">
                <a:solidFill>
                  <a:srgbClr val="666666"/>
                </a:solidFill>
              </a:rPr>
              <a:t>상황이 중복되는 경우가 많음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31394D"/>
                </a:solidFill>
              </a:rPr>
              <a:t>●</a:t>
            </a:r>
            <a:r>
              <a:rPr lang="ko" sz="1800">
                <a:solidFill>
                  <a:srgbClr val="666666"/>
                </a:solidFill>
              </a:rPr>
              <a:t>각 상황 별 </a:t>
            </a:r>
            <a:r>
              <a:rPr lang="ko" sz="1800">
                <a:solidFill>
                  <a:srgbClr val="FF0000"/>
                </a:solidFill>
              </a:rPr>
              <a:t>대표 상황</a:t>
            </a:r>
            <a:r>
              <a:rPr lang="ko" sz="1800">
                <a:solidFill>
                  <a:srgbClr val="666666"/>
                </a:solidFill>
              </a:rPr>
              <a:t>을 뽑아 정리하고 비슷한 상황 삭제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31394D"/>
                </a:solidFill>
              </a:rPr>
              <a:t>●</a:t>
            </a:r>
            <a:r>
              <a:rPr lang="ko" sz="1800">
                <a:solidFill>
                  <a:srgbClr val="666666"/>
                </a:solidFill>
              </a:rPr>
              <a:t>다음 상황 정리하고 삭제 - 반복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31394D"/>
                </a:solidFill>
              </a:rPr>
              <a:t>●</a:t>
            </a:r>
            <a:r>
              <a:rPr lang="ko" sz="1800">
                <a:solidFill>
                  <a:srgbClr val="666666"/>
                </a:solidFill>
              </a:rPr>
              <a:t>결과 상황 크게 11개 분류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31394D"/>
                </a:solidFill>
              </a:rPr>
              <a:t>●</a:t>
            </a:r>
            <a:endParaRPr sz="1800">
              <a:solidFill>
                <a:srgbClr val="31394D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1394D"/>
                </a:solidFill>
              </a:rPr>
              <a:t>추출된 문장 분석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662940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우선순위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단순히 </a:t>
            </a:r>
            <a:r>
              <a:rPr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판단가능 -&gt; 1순위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실제로 코드로 </a:t>
            </a:r>
            <a:r>
              <a:rPr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해야됨 -&gt; 2순위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시퀀스 다이어그램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4775"/>
            <a:ext cx="9144000" cy="44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/>
          <p:nvPr/>
        </p:nvSpPr>
        <p:spPr>
          <a:xfrm>
            <a:off x="2744425" y="2160625"/>
            <a:ext cx="1673700" cy="713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알고리즘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 관련 규칙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축구 해설 규칙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/>
              <a:t>api</a:t>
            </a:r>
            <a:r>
              <a:rPr lang="ko" sz="2400"/>
              <a:t> 규칙_데드락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데드락 정의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공의 속도가 4초 동안 0.4m/s </a:t>
            </a: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속도 미만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데드락 구현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4초동안의 80개의 프레임을 변수에 담는다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각프레임과 +1프레임이 갖는 공의 좌표를 통해 두 좌표 사이의 거리를 계산한다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시간(1프레임 0.05ms)으로 나누어 속도를 구하고 변수에 담는다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변수의 모든 속도가 0.4m/s 미만인 경우 데드락으로 판정한다.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4224275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api</a:t>
            </a:r>
            <a:r>
              <a:rPr lang="ko" sz="2400"/>
              <a:t> 규칙_파울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>
                <a:solidFill>
                  <a:srgbClr val="666666"/>
                </a:solidFill>
              </a:rPr>
              <a:t>파울 정의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수비 패널티 파울</a:t>
            </a:r>
            <a:endParaRPr sz="1800">
              <a:solidFill>
                <a:srgbClr val="666666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romanLcPeriod"/>
            </a:pPr>
            <a:r>
              <a:rPr lang="ko" sz="1800">
                <a:solidFill>
                  <a:srgbClr val="FF0000"/>
                </a:solidFill>
              </a:rPr>
              <a:t>패널티 지역</a:t>
            </a:r>
            <a:r>
              <a:rPr lang="ko" sz="1800">
                <a:solidFill>
                  <a:srgbClr val="666666"/>
                </a:solidFill>
              </a:rPr>
              <a:t>에 </a:t>
            </a:r>
            <a:r>
              <a:rPr lang="ko" sz="1800">
                <a:solidFill>
                  <a:srgbClr val="FF0000"/>
                </a:solidFill>
              </a:rPr>
              <a:t>수비 4명</a:t>
            </a:r>
            <a:endParaRPr sz="1800">
              <a:solidFill>
                <a:srgbClr val="FF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공격 패널티 파울</a:t>
            </a:r>
            <a:endParaRPr sz="1800">
              <a:solidFill>
                <a:srgbClr val="666666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romanLcPeriod"/>
            </a:pPr>
            <a:r>
              <a:rPr lang="ko" sz="1800">
                <a:solidFill>
                  <a:srgbClr val="FF0000"/>
                </a:solidFill>
              </a:rPr>
              <a:t>패널티 지역</a:t>
            </a:r>
            <a:r>
              <a:rPr lang="ko" sz="1800">
                <a:solidFill>
                  <a:srgbClr val="666666"/>
                </a:solidFill>
              </a:rPr>
              <a:t>에 </a:t>
            </a:r>
            <a:r>
              <a:rPr lang="ko" sz="1800">
                <a:solidFill>
                  <a:srgbClr val="FF0000"/>
                </a:solidFill>
              </a:rPr>
              <a:t>공격 3명</a:t>
            </a:r>
            <a:endParaRPr sz="1800">
              <a:solidFill>
                <a:srgbClr val="FF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공격 골 지역 파울</a:t>
            </a:r>
            <a:endParaRPr sz="1800">
              <a:solidFill>
                <a:srgbClr val="666666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romanLcPeriod"/>
            </a:pPr>
            <a:r>
              <a:rPr lang="ko" sz="1800">
                <a:solidFill>
                  <a:srgbClr val="FF0000"/>
                </a:solidFill>
              </a:rPr>
              <a:t>상대 골 지역</a:t>
            </a:r>
            <a:r>
              <a:rPr lang="ko" sz="1800">
                <a:solidFill>
                  <a:srgbClr val="666666"/>
                </a:solidFill>
              </a:rPr>
              <a:t> </a:t>
            </a:r>
            <a:r>
              <a:rPr lang="ko" sz="1800">
                <a:solidFill>
                  <a:srgbClr val="FF0000"/>
                </a:solidFill>
              </a:rPr>
              <a:t>1초 이상</a:t>
            </a:r>
            <a:r>
              <a:rPr lang="ko" sz="1800">
                <a:solidFill>
                  <a:srgbClr val="666666"/>
                </a:solidFill>
              </a:rPr>
              <a:t> 체류시 공격 팀 골키퍼 5초 동안 퇴장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파울 구현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</a:rPr>
              <a:t>20</a:t>
            </a: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프레임 데이터를 담고</a:t>
            </a:r>
            <a:r>
              <a:rPr lang="ko" sz="1800">
                <a:solidFill>
                  <a:schemeClr val="dk1"/>
                </a:solidFill>
              </a:rPr>
              <a:t> 20</a:t>
            </a: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프레임의 좌표가 모두 골지역에 있는지 확인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</a:rPr>
              <a:t>10</a:t>
            </a: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중 파울이 아닌 선수는 제외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남은 선수들 파울선수로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5875"/>
            <a:ext cx="3469409" cy="44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